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5" r:id="rId4"/>
    <p:sldId id="258" r:id="rId5"/>
    <p:sldId id="260" r:id="rId6"/>
    <p:sldId id="266" r:id="rId7"/>
    <p:sldId id="267" r:id="rId8"/>
    <p:sldId id="259" r:id="rId9"/>
    <p:sldId id="261" r:id="rId10"/>
    <p:sldId id="262" r:id="rId11"/>
    <p:sldId id="263" r:id="rId12"/>
    <p:sldId id="264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AD312-AB3C-47F1-A990-AC82D9A99771}" type="datetimeFigureOut">
              <a:rPr lang="hu-HU" smtClean="0"/>
              <a:pPr/>
              <a:t>2024. 02. 26.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16527-3236-4D6C-8A81-A950048F46D0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16527-3236-4D6C-8A81-A950048F46D0}" type="slidenum">
              <a:rPr lang="hu-HU" smtClean="0"/>
              <a:pPr/>
              <a:t>21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95D9-A292-4122-8D05-01714C9100E9}" type="datetimeFigureOut">
              <a:rPr lang="hu-HU" smtClean="0"/>
              <a:pPr/>
              <a:t>2024. 02. 26.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CBF6-2FDF-4C13-8649-107E1E94F3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95D9-A292-4122-8D05-01714C9100E9}" type="datetimeFigureOut">
              <a:rPr lang="hu-HU" smtClean="0"/>
              <a:pPr/>
              <a:t>2024. 02. 26.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CBF6-2FDF-4C13-8649-107E1E94F3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95D9-A292-4122-8D05-01714C9100E9}" type="datetimeFigureOut">
              <a:rPr lang="hu-HU" smtClean="0"/>
              <a:pPr/>
              <a:t>2024. 02. 26.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CBF6-2FDF-4C13-8649-107E1E94F3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95D9-A292-4122-8D05-01714C9100E9}" type="datetimeFigureOut">
              <a:rPr lang="hu-HU" smtClean="0"/>
              <a:pPr/>
              <a:t>2024. 02. 26.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CBF6-2FDF-4C13-8649-107E1E94F3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95D9-A292-4122-8D05-01714C9100E9}" type="datetimeFigureOut">
              <a:rPr lang="hu-HU" smtClean="0"/>
              <a:pPr/>
              <a:t>2024. 02. 26.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CBF6-2FDF-4C13-8649-107E1E94F3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95D9-A292-4122-8D05-01714C9100E9}" type="datetimeFigureOut">
              <a:rPr lang="hu-HU" smtClean="0"/>
              <a:pPr/>
              <a:t>2024. 02. 26.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CBF6-2FDF-4C13-8649-107E1E94F3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95D9-A292-4122-8D05-01714C9100E9}" type="datetimeFigureOut">
              <a:rPr lang="hu-HU" smtClean="0"/>
              <a:pPr/>
              <a:t>2024. 02. 26.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CBF6-2FDF-4C13-8649-107E1E94F3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95D9-A292-4122-8D05-01714C9100E9}" type="datetimeFigureOut">
              <a:rPr lang="hu-HU" smtClean="0"/>
              <a:pPr/>
              <a:t>2024. 02. 26.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CBF6-2FDF-4C13-8649-107E1E94F3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95D9-A292-4122-8D05-01714C9100E9}" type="datetimeFigureOut">
              <a:rPr lang="hu-HU" smtClean="0"/>
              <a:pPr/>
              <a:t>2024. 02. 26.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CBF6-2FDF-4C13-8649-107E1E94F3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95D9-A292-4122-8D05-01714C9100E9}" type="datetimeFigureOut">
              <a:rPr lang="hu-HU" smtClean="0"/>
              <a:pPr/>
              <a:t>2024. 02. 26.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CBF6-2FDF-4C13-8649-107E1E94F3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95D9-A292-4122-8D05-01714C9100E9}" type="datetimeFigureOut">
              <a:rPr lang="hu-HU" smtClean="0"/>
              <a:pPr/>
              <a:t>2024. 02. 26.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CBF6-2FDF-4C13-8649-107E1E94F35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995D9-A292-4122-8D05-01714C9100E9}" type="datetimeFigureOut">
              <a:rPr lang="hu-HU" smtClean="0"/>
              <a:pPr/>
              <a:t>2024. 02. 26.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9CBF6-2FDF-4C13-8649-107E1E94F35B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Csilla.keller@alpokalja-fertotaj.hu" TargetMode="External"/><Relationship Id="rId2" Type="http://schemas.openxmlformats.org/officeDocument/2006/relationships/hyperlink" Target="http://www.alpokalja-fertotaj.hu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772400" cy="1470025"/>
          </a:xfrm>
        </p:spPr>
        <p:txBody>
          <a:bodyPr/>
          <a:lstStyle/>
          <a:p>
            <a:r>
              <a:rPr lang="hu-HU" dirty="0"/>
              <a:t>Vidékfejlesztési pályázatok megvalósításához útravaló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59632" y="4797152"/>
            <a:ext cx="6984776" cy="1752600"/>
          </a:xfrm>
        </p:spPr>
        <p:txBody>
          <a:bodyPr>
            <a:normAutofit lnSpcReduction="10000"/>
          </a:bodyPr>
          <a:lstStyle/>
          <a:p>
            <a:r>
              <a:rPr lang="hu-HU" dirty="0"/>
              <a:t>Hurrá, nyertem!</a:t>
            </a:r>
          </a:p>
          <a:p>
            <a:endParaRPr lang="hu-HU" dirty="0"/>
          </a:p>
          <a:p>
            <a:r>
              <a:rPr lang="hu-HU" sz="1800" dirty="0"/>
              <a:t>Alpokalja-Fertő táj Vidékfejlesztési Egyesület</a:t>
            </a:r>
          </a:p>
          <a:p>
            <a:r>
              <a:rPr lang="hu-HU" sz="1800" dirty="0"/>
              <a:t>Páliné Keller Csilla, munkaszervezet vezető</a:t>
            </a:r>
          </a:p>
        </p:txBody>
      </p:sp>
      <p:pic>
        <p:nvPicPr>
          <p:cNvPr id="4" name="Kép 3" descr="alpokalja logó 2.JPG"/>
          <p:cNvPicPr>
            <a:picLocks noChangeAspect="1"/>
          </p:cNvPicPr>
          <p:nvPr/>
        </p:nvPicPr>
        <p:blipFill>
          <a:blip r:embed="rId2" cstate="print"/>
          <a:srcRect t="9025"/>
          <a:stretch>
            <a:fillRect/>
          </a:stretch>
        </p:blipFill>
        <p:spPr>
          <a:xfrm>
            <a:off x="6588224" y="0"/>
            <a:ext cx="2555776" cy="26274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Előleg igénylési felület</a:t>
            </a:r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275" t="14951" r="16009" b="5499"/>
          <a:stretch>
            <a:fillRect/>
          </a:stretch>
        </p:blipFill>
        <p:spPr bwMode="auto">
          <a:xfrm>
            <a:off x="0" y="1412776"/>
            <a:ext cx="912485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86" t="16542" r="24059" b="5499"/>
          <a:stretch>
            <a:fillRect/>
          </a:stretch>
        </p:blipFill>
        <p:spPr bwMode="auto">
          <a:xfrm>
            <a:off x="0" y="332656"/>
            <a:ext cx="916559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kifizetési kérelem felülete</a:t>
            </a: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03" t="14951" r="23165" b="5499"/>
          <a:stretch>
            <a:fillRect/>
          </a:stretch>
        </p:blipFill>
        <p:spPr bwMode="auto">
          <a:xfrm>
            <a:off x="0" y="1340768"/>
            <a:ext cx="905860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Beszerzések (szerződések) rögzítése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92" t="14951" r="1697" b="10272"/>
          <a:stretch>
            <a:fillRect/>
          </a:stretch>
        </p:blipFill>
        <p:spPr bwMode="auto">
          <a:xfrm>
            <a:off x="0" y="1556792"/>
            <a:ext cx="910058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Árajánlatok rögzítése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03" t="14951" r="2591" b="10272"/>
          <a:stretch>
            <a:fillRect/>
          </a:stretch>
        </p:blipFill>
        <p:spPr bwMode="auto">
          <a:xfrm>
            <a:off x="0" y="1628800"/>
            <a:ext cx="910058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Bizonylat (számla) rögzítése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03" t="13360" r="802" b="10272"/>
          <a:stretch>
            <a:fillRect/>
          </a:stretch>
        </p:blipFill>
        <p:spPr bwMode="auto">
          <a:xfrm>
            <a:off x="0" y="1700808"/>
            <a:ext cx="924102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6940" t="11850" r="39122" b="5696"/>
          <a:stretch>
            <a:fillRect/>
          </a:stretch>
        </p:blipFill>
        <p:spPr bwMode="auto">
          <a:xfrm>
            <a:off x="0" y="0"/>
            <a:ext cx="4067944" cy="555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1292" t="15022" r="44831" b="5695"/>
          <a:stretch>
            <a:fillRect/>
          </a:stretch>
        </p:blipFill>
        <p:spPr bwMode="auto">
          <a:xfrm>
            <a:off x="2555776" y="0"/>
            <a:ext cx="4176464" cy="549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 l="25404" t="17751" r="46471" b="14473"/>
          <a:stretch>
            <a:fillRect/>
          </a:stretch>
        </p:blipFill>
        <p:spPr bwMode="auto">
          <a:xfrm>
            <a:off x="5111552" y="0"/>
            <a:ext cx="4032448" cy="546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zövegdoboz 9"/>
          <p:cNvSpPr txBox="1"/>
          <p:nvPr/>
        </p:nvSpPr>
        <p:spPr>
          <a:xfrm>
            <a:off x="395536" y="5661248"/>
            <a:ext cx="468052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b="1" dirty="0"/>
              <a:t>Gépek esetében </a:t>
            </a:r>
            <a:r>
              <a:rPr lang="hu-HU" dirty="0"/>
              <a:t>a számlán + alvázszám, motorszám, gyári szám vagy egyéb azonosító feltüntetése kötelező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5076056" y="5661248"/>
            <a:ext cx="374441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b="1" dirty="0"/>
              <a:t>Nem HUF számla esetében: </a:t>
            </a:r>
            <a:r>
              <a:rPr lang="hu-HU" dirty="0"/>
              <a:t>fizikai teljesítés napi MNB középárfolyamon számolunk 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Építési tételek (ÉNGY) rögzítése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03" t="14951" r="802" b="8681"/>
          <a:stretch>
            <a:fillRect/>
          </a:stretch>
        </p:blipFill>
        <p:spPr bwMode="auto">
          <a:xfrm>
            <a:off x="67992" y="1556792"/>
            <a:ext cx="907600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Építési napló (felmérési napló) számlarészletező, műszaki ellenőr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 cstate="print"/>
          <a:srcRect l="1933" t="24235" r="23907" b="13750"/>
          <a:stretch>
            <a:fillRect/>
          </a:stretch>
        </p:blipFill>
        <p:spPr bwMode="auto">
          <a:xfrm>
            <a:off x="0" y="1268760"/>
            <a:ext cx="918959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 l="1818" t="19403" r="38182" b="9451"/>
          <a:stretch>
            <a:fillRect/>
          </a:stretch>
        </p:blipFill>
        <p:spPr bwMode="auto">
          <a:xfrm>
            <a:off x="0" y="762001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3566" t="15857" r="25114" b="4861"/>
          <a:stretch>
            <a:fillRect/>
          </a:stretch>
        </p:blipFill>
        <p:spPr bwMode="auto">
          <a:xfrm>
            <a:off x="86004" y="1196752"/>
            <a:ext cx="9057996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artalom helye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/>
              <a:t>Gépek, eszközök, szolgáltatások, árajánlatos építési tételek – tételrészletező (a támogatás lehívása)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92" t="13360" r="802" b="10272"/>
          <a:stretch>
            <a:fillRect/>
          </a:stretch>
        </p:blipFill>
        <p:spPr bwMode="auto">
          <a:xfrm>
            <a:off x="0" y="2276872"/>
            <a:ext cx="915851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projekt életszakaszai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748" t="24497" r="33004" b="15045"/>
          <a:stretch>
            <a:fillRect/>
          </a:stretch>
        </p:blipFill>
        <p:spPr bwMode="auto">
          <a:xfrm>
            <a:off x="-1" y="1268760"/>
            <a:ext cx="9095747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Eszközök, szolgáltatások esetén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463711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hu-HU" b="1" dirty="0"/>
              <a:t>Ha gép és/vagy eszköz:</a:t>
            </a:r>
          </a:p>
          <a:p>
            <a:r>
              <a:rPr lang="hu-HU" dirty="0"/>
              <a:t>Megfelelőségi nyilatkozat </a:t>
            </a:r>
          </a:p>
          <a:p>
            <a:r>
              <a:rPr lang="hu-HU" dirty="0"/>
              <a:t>Átadás-átvételi jegyzőkönyv (szállítólevél)</a:t>
            </a:r>
          </a:p>
          <a:p>
            <a:r>
              <a:rPr lang="hu-HU" dirty="0"/>
              <a:t>Jótállási jegy</a:t>
            </a:r>
          </a:p>
          <a:p>
            <a:r>
              <a:rPr lang="hu-HU" dirty="0"/>
              <a:t>Ha releváns – beüzemelés –jegyzőkönyv (pl. kazán)</a:t>
            </a:r>
          </a:p>
          <a:p>
            <a:endParaRPr lang="hu-HU" dirty="0"/>
          </a:p>
          <a:p>
            <a:pPr>
              <a:buNone/>
            </a:pPr>
            <a:r>
              <a:rPr lang="hu-HU" b="1" dirty="0"/>
              <a:t>Ha szolgáltatás:</a:t>
            </a:r>
          </a:p>
          <a:p>
            <a:pPr>
              <a:buNone/>
            </a:pPr>
            <a:r>
              <a:rPr lang="hu-HU" dirty="0"/>
              <a:t>- A szolgáltatás tárgya (pl. arculati kézikönyv, honlap – link+</a:t>
            </a:r>
            <a:r>
              <a:rPr lang="hu-HU" dirty="0" err="1"/>
              <a:t>pr.screen</a:t>
            </a:r>
            <a:r>
              <a:rPr lang="hu-HU" dirty="0"/>
              <a:t>, prospektus-mintapéldány)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5171" t="15328" r="27610" b="14162"/>
          <a:stretch>
            <a:fillRect/>
          </a:stretch>
        </p:blipFill>
        <p:spPr bwMode="auto">
          <a:xfrm>
            <a:off x="4870482" y="1412776"/>
            <a:ext cx="427351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Rendezvény, képzés, tanulmányút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hu-HU" dirty="0"/>
              <a:t>Előtte…</a:t>
            </a:r>
          </a:p>
        </p:txBody>
      </p:sp>
      <p:sp>
        <p:nvSpPr>
          <p:cNvPr id="7" name="Tartalom helye 6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68312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u-HU" b="1" dirty="0"/>
              <a:t>RENDEZVÉNY/KÉPZÉS ESETÉN:</a:t>
            </a:r>
            <a:r>
              <a:rPr lang="hu-HU" dirty="0"/>
              <a:t> </a:t>
            </a:r>
          </a:p>
          <a:p>
            <a:r>
              <a:rPr lang="hu-HU" dirty="0"/>
              <a:t>a kedvezményezett köteles a rendezvény témájáról, helyszínéről és időpontjáról szóló meghívót és a meghirdetés dokumentációját </a:t>
            </a:r>
            <a:r>
              <a:rPr lang="hu-HU" b="1" dirty="0"/>
              <a:t>a rendezvény megvalósítási időpontját megelőző harmincadik napig</a:t>
            </a:r>
            <a:r>
              <a:rPr lang="hu-HU" dirty="0"/>
              <a:t> a közbenső szervezeti feladatok ellátása során bevont szervezetként eljáró megyei kormányhivatalnak elektronikusan - felületen keresztül megküldeni. </a:t>
            </a:r>
          </a:p>
          <a:p>
            <a:endParaRPr lang="hu-HU" dirty="0"/>
          </a:p>
          <a:p>
            <a:r>
              <a:rPr lang="hu-HU" dirty="0"/>
              <a:t>Köteles az alkalom időpontját megelőző 30. napig a rendezvény helyszínének tekintetében illetékes</a:t>
            </a:r>
            <a:r>
              <a:rPr lang="hu-HU" b="1" dirty="0"/>
              <a:t> LEADER HACS honlapján közzétenni</a:t>
            </a:r>
            <a:r>
              <a:rPr lang="hu-HU" dirty="0"/>
              <a:t>.</a:t>
            </a:r>
          </a:p>
          <a:p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sz="quarter" idx="3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hu-HU" dirty="0"/>
              <a:t>Utána…</a:t>
            </a:r>
          </a:p>
        </p:txBody>
      </p:sp>
      <p:sp>
        <p:nvSpPr>
          <p:cNvPr id="9" name="Tartalom helye 8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498975" cy="4494485"/>
          </a:xfrm>
        </p:spPr>
        <p:txBody>
          <a:bodyPr>
            <a:noAutofit/>
          </a:bodyPr>
          <a:lstStyle/>
          <a:p>
            <a:r>
              <a:rPr lang="hu-HU" sz="1400" dirty="0"/>
              <a:t>A kedvezményezett köteles </a:t>
            </a:r>
            <a:r>
              <a:rPr lang="hu-HU" sz="1400" b="1" dirty="0"/>
              <a:t>írásbeli emlékeztetőt </a:t>
            </a:r>
            <a:r>
              <a:rPr lang="hu-HU" sz="1400" dirty="0"/>
              <a:t>készíteni, melyet a rendezvénnyel kapcsolatos tétel elszámolását tartalmazó kifizetési igényléssel együtt kell megküldeni. (HACS számára külön az </a:t>
            </a:r>
            <a:r>
              <a:rPr lang="hu-HU" sz="1400" b="1" dirty="0" err="1"/>
              <a:t>info</a:t>
            </a:r>
            <a:r>
              <a:rPr lang="hu-HU" sz="1400" b="1" dirty="0"/>
              <a:t>@</a:t>
            </a:r>
            <a:r>
              <a:rPr lang="hu-HU" sz="1400" b="1" dirty="0" err="1"/>
              <a:t>alpokalja-fertotaj.hu</a:t>
            </a:r>
            <a:r>
              <a:rPr lang="hu-HU" sz="1400" b="1" dirty="0"/>
              <a:t> címre</a:t>
            </a:r>
            <a:r>
              <a:rPr lang="hu-HU" sz="1400" dirty="0"/>
              <a:t> elektronikusan)  Emlékeztető az alábbiakat tartalmazza: </a:t>
            </a:r>
          </a:p>
          <a:p>
            <a:r>
              <a:rPr lang="hu-HU" sz="1400" dirty="0"/>
              <a:t>3-6000 karakternyi leírás, </a:t>
            </a:r>
          </a:p>
          <a:p>
            <a:r>
              <a:rPr lang="hu-HU" sz="1400" dirty="0"/>
              <a:t>3 fotó, a rendezvény helyszínét, időpontját. </a:t>
            </a:r>
          </a:p>
          <a:p>
            <a:r>
              <a:rPr lang="hu-HU" sz="1400" dirty="0"/>
              <a:t>Tanulmányútnál + jelenléti ív (naponta)</a:t>
            </a:r>
          </a:p>
          <a:p>
            <a:pPr>
              <a:buNone/>
            </a:pPr>
            <a:endParaRPr lang="hu-HU" sz="1400" dirty="0"/>
          </a:p>
          <a:p>
            <a:pPr>
              <a:buNone/>
            </a:pPr>
            <a:r>
              <a:rPr lang="hu-HU" sz="1400" dirty="0"/>
              <a:t>Amennyiben ezen kötelezettségét kedvezményezett nem teljesítette, a kifizetési igénylésben a vonatkozó tételek esetében a jóváhagyott támogatási összeg 5%-kal csökkentésre kerül.</a:t>
            </a:r>
          </a:p>
          <a:p>
            <a:pPr>
              <a:buNone/>
            </a:pPr>
            <a:r>
              <a:rPr lang="hu-HU" sz="1400" b="1" u="sng" dirty="0"/>
              <a:t>Képzésnél plusz elvárások:</a:t>
            </a:r>
          </a:p>
          <a:p>
            <a:pPr>
              <a:buNone/>
            </a:pPr>
            <a:r>
              <a:rPr lang="hu-HU" sz="1400" dirty="0"/>
              <a:t>Kedvezményezett köteles </a:t>
            </a:r>
            <a:r>
              <a:rPr lang="hu-HU" sz="1400" b="1" dirty="0"/>
              <a:t>képzési tematikát</a:t>
            </a:r>
            <a:r>
              <a:rPr lang="hu-HU" sz="1400" dirty="0"/>
              <a:t> készíteni, és </a:t>
            </a:r>
            <a:r>
              <a:rPr lang="hu-HU" sz="1400" b="1" dirty="0"/>
              <a:t>jelenléti ívet</a:t>
            </a:r>
            <a:r>
              <a:rPr lang="hu-HU" sz="1400" dirty="0"/>
              <a:t> vezetni, a képzésben résztvevők számára </a:t>
            </a:r>
            <a:r>
              <a:rPr lang="hu-HU" sz="1400" b="1" dirty="0"/>
              <a:t>oklevelet, tanúsítványt </a:t>
            </a:r>
            <a:r>
              <a:rPr lang="hu-HU" sz="1400" dirty="0"/>
              <a:t>kiállítani.</a:t>
            </a:r>
          </a:p>
          <a:p>
            <a:pPr>
              <a:buNone/>
            </a:pPr>
            <a:r>
              <a:rPr lang="hu-HU" sz="1400" b="1" u="sng" dirty="0"/>
              <a:t>Kiadványokbó</a:t>
            </a:r>
            <a:r>
              <a:rPr lang="hu-HU" sz="1400" dirty="0"/>
              <a:t>l 5 köteles példány a </a:t>
            </a:r>
            <a:r>
              <a:rPr lang="hu-HU" sz="1400" dirty="0" err="1"/>
              <a:t>HACS-nak</a:t>
            </a:r>
            <a:r>
              <a:rPr lang="hu-HU" sz="1400" dirty="0"/>
              <a:t>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Indikátorok	/ Zárás	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Záró Kifizetési Kérelemben kell </a:t>
            </a:r>
          </a:p>
          <a:p>
            <a:pPr lvl="1"/>
            <a:r>
              <a:rPr lang="hu-HU" dirty="0"/>
              <a:t>A tartalmi és értékelési szempontok igazolásait benyújtani</a:t>
            </a:r>
          </a:p>
          <a:p>
            <a:pPr lvl="1"/>
            <a:endParaRPr lang="hu-HU" dirty="0"/>
          </a:p>
          <a:p>
            <a:pPr lvl="1">
              <a:buNone/>
            </a:pPr>
            <a:r>
              <a:rPr lang="hu-HU" dirty="0"/>
              <a:t>Záró kifizetési kérelemmel </a:t>
            </a:r>
            <a:r>
              <a:rPr lang="hu-HU" dirty="0" err="1"/>
              <a:t>egyidőben</a:t>
            </a:r>
            <a:r>
              <a:rPr lang="hu-HU" dirty="0"/>
              <a:t> a </a:t>
            </a:r>
            <a:r>
              <a:rPr lang="hu-HU" dirty="0" err="1"/>
              <a:t>HACS-nak</a:t>
            </a:r>
            <a:r>
              <a:rPr lang="hu-HU" dirty="0"/>
              <a:t>:</a:t>
            </a:r>
          </a:p>
          <a:p>
            <a:pPr lvl="1">
              <a:buNone/>
            </a:pPr>
            <a:r>
              <a:rPr lang="hu-HU" b="1" dirty="0"/>
              <a:t>szakmai </a:t>
            </a:r>
            <a:r>
              <a:rPr lang="hu-HU" b="1" dirty="0" err="1"/>
              <a:t>záróbeszámoló</a:t>
            </a:r>
            <a:r>
              <a:rPr lang="hu-HU" b="1" dirty="0"/>
              <a:t> és legalább 5 fotó</a:t>
            </a:r>
            <a:r>
              <a:rPr lang="hu-HU" dirty="0"/>
              <a:t> a HACS számára benyújtandó annak érdekében, hogy azt a HACS saját honlapján közzétehesse.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Köszönjük a megtisztelő figyelmet!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>
                <a:hlinkClick r:id="rId2"/>
              </a:rPr>
              <a:t>www.alpokalja-fertotaj.hu</a:t>
            </a:r>
            <a:endParaRPr lang="hu-HU" dirty="0"/>
          </a:p>
          <a:p>
            <a:r>
              <a:rPr lang="hu-HU" dirty="0" err="1">
                <a:hlinkClick r:id="rId3"/>
              </a:rPr>
              <a:t>csilla.keller</a:t>
            </a:r>
            <a:r>
              <a:rPr lang="hu-HU" dirty="0">
                <a:hlinkClick r:id="rId3"/>
              </a:rPr>
              <a:t>@</a:t>
            </a:r>
            <a:r>
              <a:rPr lang="hu-HU" dirty="0" err="1">
                <a:hlinkClick r:id="rId3"/>
              </a:rPr>
              <a:t>alpokalja-fertotaj.hu</a:t>
            </a:r>
            <a:endParaRPr lang="hu-HU" dirty="0"/>
          </a:p>
          <a:p>
            <a:endParaRPr lang="hu-HU" dirty="0"/>
          </a:p>
        </p:txBody>
      </p:sp>
      <p:pic>
        <p:nvPicPr>
          <p:cNvPr id="6" name="Kép 5" descr="alpokalja logó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0"/>
            <a:ext cx="2555776" cy="28880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projekt életszakaszai </a:t>
            </a: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075" t="19369" r="32848" b="40280"/>
          <a:stretch>
            <a:fillRect/>
          </a:stretch>
        </p:blipFill>
        <p:spPr bwMode="auto">
          <a:xfrm>
            <a:off x="0" y="1844824"/>
            <a:ext cx="903267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3851920" y="5805264"/>
            <a:ext cx="1872208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/>
              <a:t>80 % --- 60%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projekt életszakaszai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748" t="16542" r="32110" b="19818"/>
          <a:stretch>
            <a:fillRect/>
          </a:stretch>
        </p:blipFill>
        <p:spPr bwMode="auto">
          <a:xfrm>
            <a:off x="179512" y="1268760"/>
            <a:ext cx="8964488" cy="551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3968" y="0"/>
            <a:ext cx="4860032" cy="764704"/>
          </a:xfrm>
        </p:spPr>
        <p:txBody>
          <a:bodyPr>
            <a:normAutofit fontScale="90000"/>
          </a:bodyPr>
          <a:lstStyle/>
          <a:p>
            <a:r>
              <a:rPr lang="hu-HU" dirty="0" err="1"/>
              <a:t>Változásbejelentések</a:t>
            </a:r>
            <a:endParaRPr lang="hu-H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33877" t="13678" r="16199" b="14374"/>
          <a:stretch>
            <a:fillRect/>
          </a:stretch>
        </p:blipFill>
        <p:spPr bwMode="auto">
          <a:xfrm>
            <a:off x="0" y="0"/>
            <a:ext cx="3965444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6389" t="50582" r="59739" b="18671"/>
          <a:stretch>
            <a:fillRect/>
          </a:stretch>
        </p:blipFill>
        <p:spPr bwMode="auto">
          <a:xfrm>
            <a:off x="3995936" y="764704"/>
            <a:ext cx="4716016" cy="240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 l="1851" t="35235" r="25649" b="18500"/>
          <a:stretch>
            <a:fillRect/>
          </a:stretch>
        </p:blipFill>
        <p:spPr bwMode="auto">
          <a:xfrm>
            <a:off x="0" y="3212976"/>
            <a:ext cx="9144000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3462" t="15022" r="14520" b="5695"/>
          <a:stretch>
            <a:fillRect/>
          </a:stretch>
        </p:blipFill>
        <p:spPr bwMode="auto">
          <a:xfrm>
            <a:off x="0" y="-1"/>
            <a:ext cx="9144000" cy="4969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6228" t="20101" r="29215" b="6067"/>
          <a:stretch>
            <a:fillRect/>
          </a:stretch>
        </p:blipFill>
        <p:spPr bwMode="auto">
          <a:xfrm>
            <a:off x="0" y="764704"/>
            <a:ext cx="9140299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7132" t="15857" r="30463" b="11203"/>
          <a:stretch>
            <a:fillRect/>
          </a:stretch>
        </p:blipFill>
        <p:spPr bwMode="auto">
          <a:xfrm>
            <a:off x="179512" y="-2"/>
            <a:ext cx="8964488" cy="5890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9509" t="21364" r="18086" b="8867"/>
          <a:stretch>
            <a:fillRect/>
          </a:stretch>
        </p:blipFill>
        <p:spPr bwMode="auto">
          <a:xfrm>
            <a:off x="-1" y="1268760"/>
            <a:ext cx="8891975" cy="558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kifizetési igénylés típusai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/>
              <a:t>Előleg (TO kézhezvételét követő naptól)</a:t>
            </a:r>
          </a:p>
          <a:p>
            <a:pPr>
              <a:buNone/>
            </a:pPr>
            <a:endParaRPr lang="hu-HU" dirty="0"/>
          </a:p>
          <a:p>
            <a:r>
              <a:rPr lang="hu-HU" dirty="0"/>
              <a:t>Időközi kifizetési igénylés:</a:t>
            </a:r>
          </a:p>
          <a:p>
            <a:pPr lvl="1"/>
            <a:r>
              <a:rPr lang="hu-HU" dirty="0"/>
              <a:t>Mérföldkőhöz kötődő </a:t>
            </a:r>
            <a:r>
              <a:rPr lang="hu-HU" i="1" dirty="0">
                <a:solidFill>
                  <a:srgbClr val="FF0000"/>
                </a:solidFill>
              </a:rPr>
              <a:t>(napja + 15 nap) – az első 12 hónapon belül legalább a 10%-al, vagy KIMENTÉS írásbeli kérelem (-) egyszeri elszámolóvá válás)</a:t>
            </a:r>
          </a:p>
          <a:p>
            <a:pPr lvl="1"/>
            <a:r>
              <a:rPr lang="hu-HU" dirty="0"/>
              <a:t>Mérföldkőhöz nem kötődő</a:t>
            </a:r>
          </a:p>
          <a:p>
            <a:pPr lvl="1"/>
            <a:endParaRPr lang="hu-HU" dirty="0"/>
          </a:p>
          <a:p>
            <a:r>
              <a:rPr lang="hu-HU" dirty="0"/>
              <a:t>Záró kifizetési igénylés (24 hónap + 90 nap a KK)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hu-HU" dirty="0"/>
              <a:t>Előleg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25963"/>
          </a:xfrm>
        </p:spPr>
        <p:txBody>
          <a:bodyPr/>
          <a:lstStyle/>
          <a:p>
            <a:r>
              <a:rPr lang="hu-HU" dirty="0"/>
              <a:t>Felületen indítható</a:t>
            </a:r>
          </a:p>
          <a:p>
            <a:r>
              <a:rPr lang="hu-HU" dirty="0"/>
              <a:t>Legfeljebb a támogatás 50%-ának erejéig</a:t>
            </a:r>
          </a:p>
          <a:p>
            <a:pPr lvl="1"/>
            <a:r>
              <a:rPr lang="hu-HU" dirty="0"/>
              <a:t>Kivéve egyszeri elszámolás választásakor</a:t>
            </a:r>
          </a:p>
          <a:p>
            <a:endParaRPr lang="hu-H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10706" t="18500" r="32844" b="15547"/>
          <a:stretch>
            <a:fillRect/>
          </a:stretch>
        </p:blipFill>
        <p:spPr bwMode="auto">
          <a:xfrm>
            <a:off x="899592" y="2724554"/>
            <a:ext cx="6624736" cy="413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320</TotalTime>
  <Words>486</Words>
  <Application>Microsoft Office PowerPoint</Application>
  <PresentationFormat>Diavetítés a képernyőre (4:3 oldalarány)</PresentationFormat>
  <Paragraphs>67</Paragraphs>
  <Slides>23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Office-téma</vt:lpstr>
      <vt:lpstr>Vidékfejlesztési pályázatok megvalósításához útravaló</vt:lpstr>
      <vt:lpstr>A projekt életszakaszai </vt:lpstr>
      <vt:lpstr>A projekt életszakaszai </vt:lpstr>
      <vt:lpstr>A projekt életszakaszai </vt:lpstr>
      <vt:lpstr>Változásbejelentések</vt:lpstr>
      <vt:lpstr>PowerPoint-bemutató</vt:lpstr>
      <vt:lpstr>PowerPoint-bemutató</vt:lpstr>
      <vt:lpstr>A kifizetési igénylés típusai</vt:lpstr>
      <vt:lpstr>Előleg</vt:lpstr>
      <vt:lpstr>Előleg igénylési felület</vt:lpstr>
      <vt:lpstr>PowerPoint-bemutató</vt:lpstr>
      <vt:lpstr>A kifizetési kérelem felülete</vt:lpstr>
      <vt:lpstr>Beszerzések (szerződések) rögzítése</vt:lpstr>
      <vt:lpstr>Árajánlatok rögzítése</vt:lpstr>
      <vt:lpstr>Bizonylat (számla) rögzítése</vt:lpstr>
      <vt:lpstr>PowerPoint-bemutató</vt:lpstr>
      <vt:lpstr>Építési tételek (ÉNGY) rögzítése</vt:lpstr>
      <vt:lpstr>Építési napló (felmérési napló) számlarészletező, műszaki ellenőr</vt:lpstr>
      <vt:lpstr>Gépek, eszközök, szolgáltatások, árajánlatos építési tételek – tételrészletező (a támogatás lehívása)</vt:lpstr>
      <vt:lpstr>Eszközök, szolgáltatások esetén</vt:lpstr>
      <vt:lpstr>Rendezvény, képzés, tanulmányút</vt:lpstr>
      <vt:lpstr>Indikátorok / Zárás </vt:lpstr>
      <vt:lpstr>Köszönjük a megtisztelő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Megvalósítás</dc:title>
  <dc:creator>Felhasználó</dc:creator>
  <cp:lastModifiedBy>Felhasznalo</cp:lastModifiedBy>
  <cp:revision>15</cp:revision>
  <dcterms:created xsi:type="dcterms:W3CDTF">2019-02-07T08:37:11Z</dcterms:created>
  <dcterms:modified xsi:type="dcterms:W3CDTF">2024-02-26T09:29:10Z</dcterms:modified>
</cp:coreProperties>
</file>